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59" r:id="rId4"/>
    <p:sldId id="258" r:id="rId5"/>
    <p:sldId id="282" r:id="rId6"/>
    <p:sldId id="28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7" r:id="rId17"/>
    <p:sldId id="269" r:id="rId18"/>
    <p:sldId id="274" r:id="rId19"/>
    <p:sldId id="270" r:id="rId20"/>
    <p:sldId id="271" r:id="rId21"/>
    <p:sldId id="281" r:id="rId22"/>
    <p:sldId id="278" r:id="rId23"/>
    <p:sldId id="279" r:id="rId24"/>
    <p:sldId id="272" r:id="rId25"/>
    <p:sldId id="276" r:id="rId26"/>
    <p:sldId id="27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3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tx1"/>
                </a:solidFill>
                <a:latin typeface="Century Gothic" pitchFamily="34" charset="0"/>
                <a:cs typeface="Arial" panose="020B0604020202020204" pitchFamily="34" charset="0"/>
              </a:rPr>
              <a:t>Known among teachers</a:t>
            </a:r>
            <a:endParaRPr lang="ru-RU" sz="2000" b="1" dirty="0">
              <a:solidFill>
                <a:schemeClr val="tx1"/>
              </a:solidFill>
              <a:latin typeface="Century Gothic" pitchFamily="34" charset="0"/>
              <a:cs typeface="Arial" panose="020B060402020202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FFC00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BE-4C84-9B83-A93C6762815F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BE-4C84-9B83-A93C6762815F}"/>
              </c:ext>
            </c:extLst>
          </c:dPt>
          <c:dPt>
            <c:idx val="2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0BE-4C84-9B83-A93C6762815F}"/>
              </c:ext>
            </c:extLst>
          </c:dPt>
          <c:dPt>
            <c:idx val="3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0BE-4C84-9B83-A93C6762815F}"/>
              </c:ext>
            </c:extLst>
          </c:dPt>
          <c:dPt>
            <c:idx val="4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0BE-4C84-9B83-A93C6762815F}"/>
              </c:ext>
            </c:extLst>
          </c:dPt>
          <c:dPt>
            <c:idx val="5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0BE-4C84-9B83-A93C6762815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Selena Gomez</c:v>
                </c:pt>
                <c:pt idx="1">
                  <c:v>Beyonce</c:v>
                </c:pt>
                <c:pt idx="2">
                  <c:v>Kim Kardashian </c:v>
                </c:pt>
                <c:pt idx="3">
                  <c:v>Kylie Jenner</c:v>
                </c:pt>
                <c:pt idx="4">
                  <c:v>Cristiano Ronaldo</c:v>
                </c:pt>
                <c:pt idx="5">
                  <c:v>Lionel Messi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</c:v>
                </c:pt>
                <c:pt idx="1">
                  <c:v>21</c:v>
                </c:pt>
                <c:pt idx="2">
                  <c:v>18</c:v>
                </c:pt>
                <c:pt idx="3">
                  <c:v>7</c:v>
                </c:pt>
                <c:pt idx="4">
                  <c:v>18</c:v>
                </c:pt>
                <c:pt idx="5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F0BE-4C84-9B83-A93C6762815F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3834042443515715"/>
          <c:y val="0.1333895720815628"/>
          <c:w val="0.33303038601988361"/>
          <c:h val="0.7900901550404343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 smtClean="0">
                <a:solidFill>
                  <a:schemeClr val="bg1"/>
                </a:solidFill>
              </a:rPr>
              <a:t>Why do </a:t>
            </a:r>
            <a:r>
              <a:rPr lang="en-US" sz="1800" b="1" dirty="0">
                <a:solidFill>
                  <a:schemeClr val="bg1"/>
                </a:solidFill>
              </a:rPr>
              <a:t>people have Idols?</a:t>
            </a:r>
          </a:p>
        </c:rich>
      </c:tx>
      <c:layout>
        <c:manualLayout>
          <c:xMode val="edge"/>
          <c:yMode val="edge"/>
          <c:x val="0.20327169119648661"/>
          <c:y val="2.1871109052203568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Why people have Idols?</c:v>
                </c:pt>
              </c:strCache>
            </c:strRef>
          </c:tx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4F-436F-B2A1-4591B1A5904F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4F-436F-B2A1-4591B1A5904F}"/>
              </c:ext>
            </c:extLst>
          </c:dPt>
          <c:dPt>
            <c:idx val="2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4F-436F-B2A1-4591B1A5904F}"/>
              </c:ext>
            </c:extLst>
          </c:dPt>
          <c:dPt>
            <c:idx val="3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C4F-436F-B2A1-4591B1A5904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Prevails fanaticism </c:v>
                </c:pt>
                <c:pt idx="1">
                  <c:v>Motivation</c:v>
                </c:pt>
                <c:pt idx="2">
                  <c:v>Like their ways of life </c:v>
                </c:pt>
                <c:pt idx="3">
                  <c:v>Because they are not self-sufficient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32</c:v>
                </c:pt>
                <c:pt idx="2">
                  <c:v>30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C4F-436F-B2A1-4591B1A5904F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61415167958187422"/>
          <c:y val="0.12944080076305323"/>
          <c:w val="0.38158319648269323"/>
          <c:h val="0.8212286747175077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000" b="1" i="0" u="none" strike="noStrike" baseline="0" dirty="0">
                <a:solidFill>
                  <a:schemeClr val="tx1"/>
                </a:solidFill>
                <a:effectLst/>
                <a:latin typeface="Century Gothic" pitchFamily="34" charset="0"/>
                <a:cs typeface="Arial" panose="020B0604020202020204" pitchFamily="34" charset="0"/>
              </a:rPr>
              <a:t>Did you have an Idol when you were a teenager?</a:t>
            </a:r>
            <a:endParaRPr lang="ru-RU" sz="2000" b="1" i="0" dirty="0">
              <a:solidFill>
                <a:schemeClr val="tx1"/>
              </a:solidFill>
              <a:latin typeface="Century Gothic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153198909528574"/>
          <c:y val="2.4590163934426229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66-44C7-9463-FE0E62A513DC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66-44C7-9463-FE0E62A513DC}"/>
              </c:ext>
            </c:extLst>
          </c:dPt>
          <c:dPt>
            <c:idx val="2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66-44C7-9463-FE0E62A513DC}"/>
              </c:ext>
            </c:extLst>
          </c:dPt>
          <c:dPt>
            <c:idx val="3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66-44C7-9463-FE0E62A513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866-44C7-9463-FE0E62A513DC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vert="horz"/>
          <a:lstStyle/>
          <a:p>
            <a:pPr>
              <a:defRPr b="1"/>
            </a:pPr>
            <a:r>
              <a:rPr lang="en-US" b="1" dirty="0"/>
              <a:t> Do you use the Instagram to monitor your Idol’s life?</a:t>
            </a:r>
            <a:endParaRPr lang="ru-RU" b="1" dirty="0"/>
          </a:p>
        </c:rich>
      </c:tx>
      <c:layout>
        <c:manualLayout>
          <c:xMode val="edge"/>
          <c:yMode val="edge"/>
          <c:x val="0.13029445407454315"/>
          <c:y val="2.1231431378801752E-2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3E-4757-824B-D6158D733F7A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3E-4757-824B-D6158D733F7A}"/>
              </c:ext>
            </c:extLst>
          </c:dPt>
          <c:dPt>
            <c:idx val="2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B3E-4757-824B-D6158D733F7A}"/>
              </c:ext>
            </c:extLst>
          </c:dPt>
          <c:dPt>
            <c:idx val="3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B3E-4757-824B-D6158D733F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B3E-4757-824B-D6158D733F7A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1532543721528876"/>
          <c:y val="0.50634909671378803"/>
          <c:w val="0.36995136242931426"/>
          <c:h val="0.28014889342535887"/>
        </c:manualLayout>
      </c:layout>
      <c:spPr>
        <a:noFill/>
        <a:ln>
          <a:noFill/>
        </a:ln>
        <a:effectLst/>
      </c:spPr>
      <c:txPr>
        <a:bodyPr rot="0" vert="horz"/>
        <a:lstStyle/>
        <a:p>
          <a:pPr>
            <a:defRPr sz="1800" b="1"/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i="0" u="none" strike="noStrike" baseline="0" dirty="0"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Do you have an Idol?</a:t>
            </a:r>
            <a:endParaRPr lang="ru-RU" sz="2000" b="1" i="0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Do you have the 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97-467A-AC78-44A111531A9D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97-467A-AC78-44A111531A9D}"/>
              </c:ext>
            </c:extLst>
          </c:dPt>
          <c:dPt>
            <c:idx val="2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997-467A-AC78-44A111531A9D}"/>
              </c:ext>
            </c:extLst>
          </c:dPt>
          <c:dPt>
            <c:idx val="3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97-467A-AC78-44A111531A9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1997-467A-AC78-44A111531A9D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79537431575425177"/>
          <c:y val="0.43073529260464311"/>
          <c:w val="0.1910210569667925"/>
          <c:h val="0.291335100190220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Do</a:t>
            </a:r>
            <a:r>
              <a:rPr lang="en-US" sz="2400" b="1" baseline="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 you have a profile in the Instagram?</a:t>
            </a:r>
            <a:endParaRPr lang="ru-RU" sz="24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0960135417855377"/>
          <c:y val="2.2522522522522525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553946248789481"/>
          <c:y val="0.2217660292463442"/>
          <c:w val="0.3899496829889057"/>
          <c:h val="0.6844016149766994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DF-450E-BAB8-D5974E26D35E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DF-450E-BAB8-D5974E26D35E}"/>
              </c:ext>
            </c:extLst>
          </c:dPt>
          <c:dPt>
            <c:idx val="2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0DF-450E-BAB8-D5974E26D35E}"/>
              </c:ext>
            </c:extLst>
          </c:dPt>
          <c:dPt>
            <c:idx val="3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0DF-450E-BAB8-D5974E26D35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400" b="1">
                    <a:solidFill>
                      <a:schemeClr val="accent6">
                        <a:lumMod val="60000"/>
                        <a:lumOff val="40000"/>
                      </a:schemeClr>
                    </a:solidFill>
                  </a:defRPr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95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0DF-450E-BAB8-D5974E26D35E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7598081970522927"/>
          <c:y val="0.43615348862642167"/>
          <c:w val="0.18809792555100296"/>
          <c:h val="0.314715250437445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Do you have a profile in </a:t>
            </a:r>
            <a:r>
              <a:rPr lang="en-US" sz="2000" b="1" dirty="0" err="1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Instagram</a:t>
            </a:r>
            <a:r>
              <a:rPr lang="en-US" sz="20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?</a:t>
            </a:r>
          </a:p>
        </c:rich>
      </c:tx>
      <c:layout/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) Do you have a profile on Instagram?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1A7-40A3-AF45-AC78D9FE38C9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1A7-40A3-AF45-AC78D9FE38C9}"/>
              </c:ext>
            </c:extLst>
          </c:dPt>
          <c:dPt>
            <c:idx val="2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1A7-40A3-AF45-AC78D9FE38C9}"/>
              </c:ext>
            </c:extLst>
          </c:dPt>
          <c:dPt>
            <c:idx val="3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1A7-40A3-AF45-AC78D9FE38C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</c:v>
                </c:pt>
                <c:pt idx="1">
                  <c:v>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1A7-40A3-AF45-AC78D9FE38C9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400" b="1"/>
            </a:pPr>
            <a:r>
              <a:rPr lang="en-US" sz="2400" b="1" dirty="0">
                <a:solidFill>
                  <a:schemeClr val="bg1"/>
                </a:solidFill>
              </a:rPr>
              <a:t>Do you</a:t>
            </a:r>
            <a:r>
              <a:rPr lang="en-US" sz="2400" b="1" baseline="0" dirty="0">
                <a:solidFill>
                  <a:schemeClr val="bg1"/>
                </a:solidFill>
              </a:rPr>
              <a:t> </a:t>
            </a:r>
            <a:r>
              <a:rPr lang="en-US" sz="2400" b="1" baseline="0" dirty="0" smtClean="0">
                <a:solidFill>
                  <a:schemeClr val="bg1"/>
                </a:solidFill>
              </a:rPr>
              <a:t>take a</a:t>
            </a:r>
            <a:r>
              <a:rPr lang="en-US" sz="2400" b="1" dirty="0" smtClean="0">
                <a:solidFill>
                  <a:schemeClr val="bg1"/>
                </a:solidFill>
              </a:rPr>
              <a:t> “</a:t>
            </a:r>
            <a:r>
              <a:rPr lang="en-US" sz="2400" b="1" dirty="0" err="1" smtClean="0">
                <a:solidFill>
                  <a:schemeClr val="bg1"/>
                </a:solidFill>
              </a:rPr>
              <a:t>selfie</a:t>
            </a:r>
            <a:r>
              <a:rPr lang="en-US" sz="2400" b="1" dirty="0" smtClean="0">
                <a:solidFill>
                  <a:schemeClr val="bg1"/>
                </a:solidFill>
              </a:rPr>
              <a:t>”?</a:t>
            </a:r>
            <a:endParaRPr lang="en-US" sz="2400" b="1" dirty="0">
              <a:solidFill>
                <a:schemeClr val="bg1"/>
              </a:solidFill>
            </a:endParaRP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Do you do selfie?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E9-4D98-8516-D7321ACD0C65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E9-4D98-8516-D7321ACD0C65}"/>
              </c:ext>
            </c:extLst>
          </c:dPt>
          <c:dPt>
            <c:idx val="2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9E9-4D98-8516-D7321ACD0C65}"/>
              </c:ext>
            </c:extLst>
          </c:dPt>
          <c:dPt>
            <c:idx val="3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9E9-4D98-8516-D7321ACD0C6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/>
                  </a:pPr>
                  <a:endParaRPr lang="ru-RU"/>
                </a:p>
              </c:txPr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85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9E9-4D98-8516-D7321ACD0C65}"/>
            </c:ext>
          </c:extLst>
        </c:ser>
        <c:dLbls>
          <c:showPercent val="1"/>
        </c:dLbls>
        <c:firstSliceAng val="0"/>
      </c:pieChart>
      <c:spPr>
        <a:solidFill>
          <a:schemeClr val="tx1"/>
        </a:solidFill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delete val="1"/>
      </c:legendEntry>
      <c:legendEntry>
        <c:idx val="3"/>
        <c:delete val="1"/>
      </c:legendEntry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  <a:ea typeface="+mn-ea"/>
                <a:cs typeface="+mn-cs"/>
              </a:defRPr>
            </a:pPr>
            <a:r>
              <a:rPr lang="en-US" sz="2400" b="1" dirty="0">
                <a:solidFill>
                  <a:schemeClr val="bg1"/>
                </a:solidFill>
                <a:latin typeface="Century Gothic" pitchFamily="34" charset="0"/>
                <a:cs typeface="Arial" panose="020B0604020202020204" pitchFamily="34" charset="0"/>
              </a:rPr>
              <a:t>Do you </a:t>
            </a:r>
            <a:r>
              <a:rPr lang="en-US" sz="2400" b="1" dirty="0" smtClean="0">
                <a:solidFill>
                  <a:schemeClr val="bg1"/>
                </a:solidFill>
                <a:latin typeface="Century Gothic" pitchFamily="34" charset="0"/>
                <a:cs typeface="Arial" panose="020B0604020202020204" pitchFamily="34" charset="0"/>
              </a:rPr>
              <a:t>take</a:t>
            </a:r>
            <a:r>
              <a:rPr lang="en-US" sz="2400" b="1" baseline="0" dirty="0" smtClean="0">
                <a:solidFill>
                  <a:schemeClr val="bg1"/>
                </a:solidFill>
                <a:latin typeface="Century Gothic" pitchFamily="34" charset="0"/>
                <a:cs typeface="Arial" panose="020B0604020202020204" pitchFamily="34" charset="0"/>
              </a:rPr>
              <a:t> a</a:t>
            </a:r>
            <a:r>
              <a:rPr lang="en-US" sz="2400" b="1" dirty="0" smtClean="0">
                <a:solidFill>
                  <a:schemeClr val="bg1"/>
                </a:solidFill>
                <a:latin typeface="Century Gothic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entury Gothic" pitchFamily="34" charset="0"/>
                <a:cs typeface="Arial" panose="020B0604020202020204" pitchFamily="34" charset="0"/>
              </a:rPr>
              <a:t>“selfie”?</a:t>
            </a: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6555774278215224"/>
          <c:y val="0.18839311752697585"/>
          <c:w val="0.51554534849810452"/>
          <c:h val="0.711097032411178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Do you do “selfie”?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52-4828-A18D-B9B57E153D3E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52-4828-A18D-B9B57E153D3E}"/>
              </c:ext>
            </c:extLst>
          </c:dPt>
          <c:dPt>
            <c:idx val="2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F52-4828-A18D-B9B57E153D3E}"/>
              </c:ext>
            </c:extLst>
          </c:dPt>
          <c:dPt>
            <c:idx val="3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F52-4828-A18D-B9B57E153D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F52-4828-A18D-B9B57E153D3E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670572428446444"/>
          <c:y val="0.43929792068849827"/>
          <c:w val="0.20645466191726036"/>
          <c:h val="0.2359552338800613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 smtClean="0"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Why do </a:t>
            </a:r>
            <a:r>
              <a:rPr lang="en-US" sz="2000" b="1" dirty="0">
                <a:solidFill>
                  <a:schemeClr val="bg1"/>
                </a:solidFill>
                <a:effectLst/>
                <a:latin typeface="+mn-lt"/>
                <a:cs typeface="Arial" panose="020B0604020202020204" pitchFamily="34" charset="0"/>
              </a:rPr>
              <a:t>people have idols?</a:t>
            </a:r>
            <a:endParaRPr lang="ru-RU" sz="2000" b="1" dirty="0">
              <a:solidFill>
                <a:schemeClr val="bg1"/>
              </a:solidFill>
              <a:effectLst/>
              <a:latin typeface="+mn-lt"/>
              <a:cs typeface="Arial" panose="020B0604020202020204" pitchFamily="34" charset="0"/>
            </a:endParaRPr>
          </a:p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 sz="2000" b="1" dirty="0">
              <a:latin typeface="+mn-lt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8.2005224406331623E-2"/>
          <c:y val="0.26573631126297892"/>
          <c:w val="0.48048702938260995"/>
          <c:h val="0.636116476006536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2D050"/>
            </a:solidFill>
          </c:spPr>
          <c:dPt>
            <c:idx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F3-4CEC-B6FB-5FDDB0EC7B81}"/>
              </c:ext>
            </c:extLst>
          </c:dPt>
          <c:dPt>
            <c:idx val="1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F3-4CEC-B6FB-5FDDB0EC7B81}"/>
              </c:ext>
            </c:extLst>
          </c:dPt>
          <c:dPt>
            <c:idx val="2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F3-4CEC-B6FB-5FDDB0EC7B81}"/>
              </c:ext>
            </c:extLst>
          </c:dPt>
          <c:dPt>
            <c:idx val="3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F3-4CEC-B6FB-5FDDB0EC7B8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Motivation</c:v>
                </c:pt>
                <c:pt idx="1">
                  <c:v>Like their ways of life</c:v>
                </c:pt>
                <c:pt idx="2">
                  <c:v>Like their personality 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</c:v>
                </c:pt>
                <c:pt idx="1">
                  <c:v>25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3F3-4CEC-B6FB-5FDDB0EC7B81}"/>
            </c:ext>
          </c:extLst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61035721717649771"/>
          <c:y val="0.30412523135803249"/>
          <c:w val="0.2979974290298113"/>
          <c:h val="0.5379976158358691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chemeClr val="tx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0.69809</cdr:y>
    </cdr:from>
    <cdr:to>
      <cdr:x>1</cdr:x>
      <cdr:y>1</cdr:y>
    </cdr:to>
    <cdr:sp macro="" textlink="">
      <cdr:nvSpPr>
        <cdr:cNvPr id="2" name="Текст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801811" y="4828181"/>
          <a:ext cx="8686801" cy="860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t">
          <a:normAutofit/>
        </a:bodyPr>
        <a:lstStyle xmlns:a="http://schemas.openxmlformats.org/drawingml/2006/main">
          <a:lvl1pPr marL="0" indent="0" algn="r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2000" kern="1200" cap="small"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lumMod val="75000"/>
                    </a:schemeClr>
                  </a:gs>
                </a:gsLst>
                <a:lin ang="5400000" scaled="0"/>
                <a:tileRect/>
              </a:gra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1pPr>
          <a:lvl2pPr marL="4572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8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2pPr>
          <a:lvl3pPr marL="9144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6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3pPr>
          <a:lvl4pPr marL="13716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4pPr>
          <a:lvl5pPr marL="18288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5pPr>
          <a:lvl6pPr marL="22860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6pPr>
          <a:lvl7pPr marL="27432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7pPr>
          <a:lvl8pPr marL="32004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8pPr>
          <a:lvl9pPr marL="36576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0.69809</cdr:y>
    </cdr:from>
    <cdr:to>
      <cdr:x>1</cdr:x>
      <cdr:y>1</cdr:y>
    </cdr:to>
    <cdr:sp macro="" textlink="">
      <cdr:nvSpPr>
        <cdr:cNvPr id="3" name="Текст 2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1801811" y="4828181"/>
          <a:ext cx="8686801" cy="860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t">
          <a:normAutofit/>
        </a:bodyPr>
        <a:lstStyle xmlns:a="http://schemas.openxmlformats.org/drawingml/2006/main">
          <a:lvl1pPr marL="0" indent="0" algn="r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2000" kern="1200" cap="small">
              <a:gradFill flip="none" rotWithShape="1">
                <a:gsLst>
                  <a:gs pos="0">
                    <a:schemeClr val="tx1"/>
                  </a:gs>
                  <a:gs pos="100000">
                    <a:schemeClr val="tx1">
                      <a:lumMod val="75000"/>
                    </a:schemeClr>
                  </a:gs>
                </a:gsLst>
                <a:lin ang="5400000" scaled="0"/>
                <a:tileRect/>
              </a:gra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1pPr>
          <a:lvl2pPr marL="4572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8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2pPr>
          <a:lvl3pPr marL="9144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6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3pPr>
          <a:lvl4pPr marL="13716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4pPr>
          <a:lvl5pPr marL="18288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5pPr>
          <a:lvl6pPr marL="22860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6pPr>
          <a:lvl7pPr marL="27432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7pPr>
          <a:lvl8pPr marL="32004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8pPr>
          <a:lvl9pPr marL="3657600" indent="0" algn="l" defTabSz="457200" rtl="0" eaLnBrk="1" latinLnBrk="0" hangingPunct="1">
            <a:spcBef>
              <a:spcPct val="20000"/>
            </a:spcBef>
            <a:spcAft>
              <a:spcPts val="600"/>
            </a:spcAft>
            <a:buClr>
              <a:schemeClr val="tx1"/>
            </a:buClr>
            <a:buSzPct val="100000"/>
            <a:buFont typeface="Arial"/>
            <a:buNone/>
            <a:defRPr sz="1400" kern="1200" cap="small">
              <a:solidFill>
                <a:schemeClr val="tx1">
                  <a:tint val="75000"/>
                </a:schemeClr>
              </a:solidFill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  <a:outerShdw blurRad="44450" dist="12700" dir="13860000" algn="tl" rotWithShape="0">
                  <a:srgbClr val="000000">
                    <a:alpha val="20000"/>
                  </a:srgbClr>
                </a:outerShdw>
              </a:effectLst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12191999" cy="2025315"/>
          </a:xfrm>
        </p:spPr>
        <p:txBody>
          <a:bodyPr>
            <a:noAutofit/>
          </a:bodyPr>
          <a:lstStyle/>
          <a:p>
            <a:r>
              <a:rPr lang="ru-RU" sz="4000" b="1" dirty="0">
                <a:effectLst/>
              </a:rPr>
              <a:t>«</a:t>
            </a:r>
            <a:r>
              <a:rPr lang="en-US" sz="4000" b="1" dirty="0">
                <a:effectLst/>
              </a:rPr>
              <a:t>The Idols of younger generation</a:t>
            </a:r>
            <a:r>
              <a:rPr lang="ru-RU" sz="4000" b="1" dirty="0">
                <a:effectLst/>
              </a:rPr>
              <a:t>» 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en-US" sz="4000" b="1" dirty="0">
                <a:effectLst/>
              </a:rPr>
              <a:t>(by means social network Instagram) 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" y="5349240"/>
            <a:ext cx="12115800" cy="1508760"/>
          </a:xfrm>
        </p:spPr>
        <p:txBody>
          <a:bodyPr>
            <a:normAutofit fontScale="85000" lnSpcReduction="20000"/>
          </a:bodyPr>
          <a:lstStyle/>
          <a:p>
            <a:r>
              <a:rPr lang="en-US" sz="3000" b="1" dirty="0">
                <a:solidFill>
                  <a:schemeClr val="tx1">
                    <a:lumMod val="95000"/>
                  </a:schemeClr>
                </a:solidFill>
              </a:rPr>
              <a:t>Project  is  created  by </a:t>
            </a:r>
          </a:p>
          <a:p>
            <a:r>
              <a:rPr lang="en-US" sz="3000" b="1" dirty="0" err="1">
                <a:solidFill>
                  <a:schemeClr val="tx1">
                    <a:lumMod val="95000"/>
                  </a:schemeClr>
                </a:solidFill>
              </a:rPr>
              <a:t>Aytan</a:t>
            </a:r>
            <a:r>
              <a:rPr lang="en-US" sz="30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en-US" sz="3000" b="1" dirty="0" err="1">
                <a:solidFill>
                  <a:schemeClr val="tx1">
                    <a:lumMod val="95000"/>
                  </a:schemeClr>
                </a:solidFill>
              </a:rPr>
              <a:t>Yusubova</a:t>
            </a:r>
            <a:r>
              <a:rPr lang="en-US" sz="3000" b="1" dirty="0">
                <a:solidFill>
                  <a:schemeClr val="tx1">
                    <a:lumMod val="95000"/>
                  </a:schemeClr>
                </a:solidFill>
              </a:rPr>
              <a:t>, Maria </a:t>
            </a:r>
            <a:r>
              <a:rPr lang="en-US" sz="3000" b="1" dirty="0" err="1">
                <a:solidFill>
                  <a:schemeClr val="tx1">
                    <a:lumMod val="95000"/>
                  </a:schemeClr>
                </a:solidFill>
              </a:rPr>
              <a:t>Grebenkina</a:t>
            </a:r>
            <a:r>
              <a:rPr lang="en-US" sz="3000" b="1" dirty="0">
                <a:solidFill>
                  <a:schemeClr val="tx1">
                    <a:lumMod val="95000"/>
                  </a:schemeClr>
                </a:solidFill>
              </a:rPr>
              <a:t>, Aleksandra </a:t>
            </a:r>
            <a:r>
              <a:rPr lang="en-US" sz="3000" b="1" dirty="0" err="1">
                <a:solidFill>
                  <a:schemeClr val="tx1">
                    <a:lumMod val="95000"/>
                  </a:schemeClr>
                </a:solidFill>
              </a:rPr>
              <a:t>Krivitskaya</a:t>
            </a:r>
            <a:r>
              <a:rPr lang="en-US" sz="3000" b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endParaRPr lang="ru-RU" sz="3000" b="1" dirty="0">
              <a:solidFill>
                <a:schemeClr val="tx1">
                  <a:lumMod val="95000"/>
                </a:schemeClr>
              </a:solidFill>
            </a:endParaRPr>
          </a:p>
          <a:p>
            <a:r>
              <a:rPr lang="en-US" sz="3000" b="1" dirty="0">
                <a:solidFill>
                  <a:schemeClr val="tx1">
                    <a:lumMod val="95000"/>
                  </a:schemeClr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en-US" sz="3000" b="1" baseline="30000" dirty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 grade, school 490</a:t>
            </a:r>
            <a:endParaRPr lang="en-US" sz="3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34612" y="1573490"/>
            <a:ext cx="5419828" cy="36041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3556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20591" b="1"/>
          <a:stretch/>
        </p:blipFill>
        <p:spPr>
          <a:xfrm>
            <a:off x="7574535" y="10"/>
            <a:ext cx="4617465" cy="4273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-2" b="25266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2" y="4363271"/>
            <a:ext cx="8676222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KIM KARDASHIAN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5668611"/>
            <a:ext cx="12192000" cy="72224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AN AMERICAN REALITY TV STAR, AN ACTRESS, A FASHION MODEL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86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r="19780"/>
          <a:stretch/>
        </p:blipFill>
        <p:spPr>
          <a:xfrm>
            <a:off x="7574535" y="10"/>
            <a:ext cx="4617465" cy="42738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t="2280" r="-2" b="12871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2" y="4363271"/>
            <a:ext cx="8676222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Kylie </a:t>
            </a:r>
            <a:r>
              <a:rPr lang="en-US" sz="7200" b="1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jenner</a:t>
            </a:r>
            <a:endParaRPr lang="en-US" sz="7200" b="1" dirty="0">
              <a:effectLst>
                <a:glow rad="38100">
                  <a:schemeClr val="bg1">
                    <a:lumMod val="65000"/>
                    <a:lumOff val="35000"/>
                    <a:alpha val="50000"/>
                  </a:schemeClr>
                </a:glow>
                <a:outerShdw blurRad="28575" dist="31750" dir="132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" y="5516211"/>
            <a:ext cx="12191980" cy="134178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3200" b="1" dirty="0" smtClean="0">
                <a:solidFill>
                  <a:schemeClr val="tx2"/>
                </a:solidFill>
              </a:rPr>
              <a:t>AN AMERICAN REALITY TV STAR, A SOCIALITE, A MODEL,  </a:t>
            </a:r>
          </a:p>
          <a:p>
            <a:pPr algn="ctr">
              <a:lnSpc>
                <a:spcPct val="90000"/>
              </a:lnSpc>
            </a:pPr>
            <a:r>
              <a:rPr lang="en-US" sz="3200" b="1" dirty="0" smtClean="0">
                <a:solidFill>
                  <a:schemeClr val="tx2"/>
                </a:solidFill>
              </a:rPr>
              <a:t>A FASHION DESIGNER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887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77" r="29679" b="2"/>
          <a:stretch/>
        </p:blipFill>
        <p:spPr>
          <a:xfrm>
            <a:off x="7574535" y="10"/>
            <a:ext cx="4617465" cy="4273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r="-2" b="24767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" y="4363271"/>
            <a:ext cx="11414760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Cristiano Ronaldo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57889" y="5653371"/>
            <a:ext cx="8676222" cy="72224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A PORTUGUESE PROFESSIONAL FOOTBALLER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432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38" r="27686"/>
          <a:stretch/>
        </p:blipFill>
        <p:spPr bwMode="auto">
          <a:xfrm>
            <a:off x="7574535" y="10"/>
            <a:ext cx="4617465" cy="4273816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r="-2" b="18521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889" y="4530911"/>
            <a:ext cx="8676222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Lionel </a:t>
            </a:r>
            <a:r>
              <a:rPr lang="en-US" sz="7200" b="1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Messi</a:t>
            </a:r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8160" y="5760051"/>
            <a:ext cx="10774680" cy="72224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AN ARGENTINEAN PROFESSIONAL FOOTBALLER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90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61305"/>
            <a:ext cx="5568704" cy="206604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b="1" dirty="0" err="1">
                <a:effectLst/>
              </a:rPr>
              <a:t>Selfie</a:t>
            </a:r>
            <a:r>
              <a:rPr lang="en-US" sz="6000" b="1" dirty="0">
                <a:effectLst/>
              </a:rPr>
              <a:t> as subculture 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1484" y="6165803"/>
            <a:ext cx="4903285" cy="547817"/>
          </a:xfrm>
        </p:spPr>
        <p:txBody>
          <a:bodyPr/>
          <a:lstStyle/>
          <a:p>
            <a:r>
              <a:rPr lang="en-US" dirty="0">
                <a:effectLst/>
              </a:rPr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6400" y="0"/>
            <a:ext cx="6364703" cy="345907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" y="144379"/>
            <a:ext cx="4541520" cy="45188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99760" y="3471593"/>
            <a:ext cx="6151343" cy="33864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2543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8854" y="3127142"/>
            <a:ext cx="4853296" cy="86573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err="1">
                <a:effectLst/>
              </a:rPr>
              <a:t>Selfie</a:t>
            </a:r>
            <a:r>
              <a:rPr lang="en-US" sz="5400" b="1" dirty="0">
                <a:effectLst/>
              </a:rPr>
              <a:t> types</a:t>
            </a:r>
            <a:endParaRPr lang="ru-RU" sz="54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14474"/>
            <a:ext cx="3358854" cy="47531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22112" y="672295"/>
            <a:ext cx="3769888" cy="51397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1018" y="151128"/>
            <a:ext cx="4807213" cy="30910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4937" y="3870960"/>
            <a:ext cx="4899377" cy="2865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49788" y="5534195"/>
            <a:ext cx="1706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Liftlook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71239" y="0"/>
            <a:ext cx="2262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Duckface</a:t>
            </a:r>
            <a:endParaRPr lang="ru-RU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321040" y="6294120"/>
            <a:ext cx="1264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Relfy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105900" y="151307"/>
            <a:ext cx="29032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Dressing bow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92056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080" y="92279"/>
            <a:ext cx="10332720" cy="923132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Our profiles in </a:t>
            </a:r>
            <a:r>
              <a:rPr lang="en-US" sz="4800" b="1" dirty="0" err="1"/>
              <a:t>instagram</a:t>
            </a:r>
            <a:endParaRPr lang="ru-RU" sz="4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73" y="1068385"/>
            <a:ext cx="3005439" cy="511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004" y="1068385"/>
            <a:ext cx="3024237" cy="5187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44192" y="6225427"/>
            <a:ext cx="2976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Alexandra’s profile 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18976" y="6286041"/>
            <a:ext cx="2812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Aytan’s</a:t>
            </a:r>
            <a:r>
              <a:rPr lang="en-US" sz="2400" b="1" dirty="0"/>
              <a:t> profile 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5777" y="1111987"/>
            <a:ext cx="3011405" cy="5144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8243218" y="6286041"/>
            <a:ext cx="2396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Maria’s profile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54619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884" y="312821"/>
            <a:ext cx="6172200" cy="4174958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>
                <a:effectLst/>
              </a:rPr>
              <a:t>Sociological studies</a:t>
            </a:r>
            <a:r>
              <a:rPr lang="en-US" b="1" dirty="0">
                <a:effectLst/>
              </a:rPr>
              <a:t/>
            </a:r>
            <a:br>
              <a:rPr lang="en-US" b="1" dirty="0">
                <a:effectLst/>
              </a:rPr>
            </a:br>
            <a:r>
              <a:rPr lang="en-US" b="1" dirty="0">
                <a:effectLst/>
              </a:rPr>
              <a:t/>
            </a:r>
            <a:br>
              <a:rPr lang="en-US" b="1" dirty="0">
                <a:effectLst/>
              </a:rPr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72987" y="312821"/>
            <a:ext cx="4953253" cy="6274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351" y="3684844"/>
            <a:ext cx="5894450" cy="29020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5549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" y="594360"/>
            <a:ext cx="588264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QUESTIONNAIRE FOR TEACHERS: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DID YOU HAVE AN IDOL WHEN YOU WERE A TEENAGER?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DO YOU KNOW THESE POPULAR PEOPLE?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SELENA GOMEZ;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BEYONCE;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KIM KARDASHIAN;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KYLIE JENNER;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CRISTIANO RONALDO;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	LIONEL MESSI.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DO YOU HAVE A PROFILE IN INSTAGRAM?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DO YOU 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TAKE A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“SELFIE”?</a:t>
            </a: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WHY DO PEOPLE HAVE IDOLS?</a:t>
            </a:r>
            <a:endParaRPr 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52160" y="594360"/>
            <a:ext cx="61264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chemeClr val="tx2"/>
                </a:solidFill>
              </a:rPr>
              <a:t>QUESTIONNAIRE FOR STUDENTS:</a:t>
            </a:r>
          </a:p>
          <a:p>
            <a:endParaRPr lang="en-US" sz="2400" b="1" dirty="0" smtClean="0">
              <a:solidFill>
                <a:schemeClr val="tx2"/>
              </a:solidFill>
            </a:endParaRPr>
          </a:p>
          <a:p>
            <a:r>
              <a:rPr lang="en-US" sz="2400" b="1" dirty="0" smtClean="0">
                <a:solidFill>
                  <a:schemeClr val="tx2"/>
                </a:solidFill>
              </a:rPr>
              <a:t>1) DO YOU HAVE AN IDOL?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2) DO YOU HAVE A PROFILE IN INSTAGRAM?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3) DO YOU USE THE INSTAGRAM TO MONITOR YOUR IDOL’S LIFE?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4) DO YOU </a:t>
            </a:r>
            <a:r>
              <a:rPr lang="en-US" sz="2400" b="1" dirty="0" smtClean="0">
                <a:solidFill>
                  <a:schemeClr val="tx2"/>
                </a:solidFill>
              </a:rPr>
              <a:t>TAKE A “SELFIE</a:t>
            </a:r>
            <a:r>
              <a:rPr lang="en-US" sz="2400" b="1" dirty="0" smtClean="0">
                <a:solidFill>
                  <a:schemeClr val="tx2"/>
                </a:solidFill>
              </a:rPr>
              <a:t>”?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5) WHY DO PEOPLE HAVE IDOLS?</a:t>
            </a:r>
            <a:endParaRPr lang="en-US" sz="2400" b="1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1280" y="3779648"/>
            <a:ext cx="4907280" cy="28978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4233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-1"/>
            <a:ext cx="12192000" cy="1615441"/>
          </a:xfrm>
        </p:spPr>
        <p:txBody>
          <a:bodyPr>
            <a:noAutofit/>
          </a:bodyPr>
          <a:lstStyle/>
          <a:p>
            <a:pPr algn="ctr"/>
            <a:r>
              <a:rPr lang="en-US" b="1" dirty="0">
                <a:effectLst/>
              </a:rPr>
              <a:t>Survey “Teen’s Idols in our school”</a:t>
            </a:r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r>
              <a:rPr lang="en-US" b="1" dirty="0">
                <a:effectLst/>
              </a:rPr>
              <a:t>(teachers)</a:t>
            </a:r>
            <a:endParaRPr lang="ru-RU" b="1" dirty="0"/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192751158"/>
              </p:ext>
            </p:extLst>
          </p:nvPr>
        </p:nvGraphicFramePr>
        <p:xfrm>
          <a:off x="6019800" y="1773712"/>
          <a:ext cx="5624119" cy="4688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239628035"/>
              </p:ext>
            </p:extLst>
          </p:nvPr>
        </p:nvGraphicFramePr>
        <p:xfrm>
          <a:off x="228600" y="1828800"/>
          <a:ext cx="551688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1737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0640" y="441960"/>
            <a:ext cx="9494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AIMS OF OUR PROJECT ARE</a:t>
            </a:r>
            <a:r>
              <a:rPr lang="ru-RU" sz="4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en-US" sz="4800" b="1" dirty="0" smtClean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121" y="2225040"/>
            <a:ext cx="73913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ARE THE MOST POPULAR PEOPLE FOR YOUNGER GENERAION?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800" b="1" dirty="0" smtClean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WHY DO PEOPLE HAVE IDOLS?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800" b="1" dirty="0" smtClean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ARE THE MODERN TRENDS?</a:t>
            </a:r>
            <a:endParaRPr lang="ru-RU" sz="2800" b="1" dirty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s://www.colourbox.com/preview/9872226-aims-sign-character-means-aspirations-and-go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520" y="1813560"/>
            <a:ext cx="4312920" cy="43129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831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18160" y="472440"/>
            <a:ext cx="11201400" cy="1171575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effectLst/>
              </a:rPr>
              <a:t>Survey “Teen’s Idols in our school”</a:t>
            </a:r>
            <a:br>
              <a:rPr lang="en-US" sz="4000" b="1" dirty="0">
                <a:effectLst/>
              </a:rPr>
            </a:br>
            <a:r>
              <a:rPr lang="en-US" sz="4000" b="1" dirty="0">
                <a:effectLst/>
              </a:rPr>
              <a:t>(students)</a:t>
            </a:r>
            <a:endParaRPr lang="ru-RU" sz="4000" b="1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xmlns="" val="1847210125"/>
              </p:ext>
            </p:extLst>
          </p:nvPr>
        </p:nvGraphicFramePr>
        <p:xfrm>
          <a:off x="6339840" y="2575560"/>
          <a:ext cx="5608320" cy="384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515516022"/>
              </p:ext>
            </p:extLst>
          </p:nvPr>
        </p:nvGraphicFramePr>
        <p:xfrm>
          <a:off x="304801" y="2545080"/>
          <a:ext cx="5806439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55587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786403498"/>
              </p:ext>
            </p:extLst>
          </p:nvPr>
        </p:nvGraphicFramePr>
        <p:xfrm>
          <a:off x="472440" y="1920240"/>
          <a:ext cx="5471160" cy="3945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xmlns="" val="1787283630"/>
              </p:ext>
            </p:extLst>
          </p:nvPr>
        </p:nvGraphicFramePr>
        <p:xfrm>
          <a:off x="6522720" y="1926392"/>
          <a:ext cx="5288280" cy="393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2480" y="254913"/>
            <a:ext cx="107899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Survey “Teen’s Idols in our school”</a:t>
            </a:r>
            <a:r>
              <a:rPr lang="ru-RU" sz="3200" b="1" dirty="0">
                <a:latin typeface="+mj-lt"/>
              </a:rPr>
              <a:t/>
            </a:r>
            <a:br>
              <a:rPr lang="ru-RU" sz="3200" b="1" dirty="0">
                <a:latin typeface="+mj-lt"/>
              </a:rPr>
            </a:br>
            <a:endParaRPr lang="ru-RU" sz="32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2680" y="6018014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students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36278" y="6018013"/>
            <a:ext cx="1927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teachers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68540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Текст 15"/>
          <p:cNvSpPr>
            <a:spLocks noGrp="1"/>
          </p:cNvSpPr>
          <p:nvPr>
            <p:ph type="body" idx="1"/>
          </p:nvPr>
        </p:nvSpPr>
        <p:spPr>
          <a:xfrm>
            <a:off x="1188720" y="304800"/>
            <a:ext cx="10424159" cy="153498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>
                <a:effectLst/>
                <a:latin typeface="+mj-lt"/>
              </a:rPr>
              <a:t>Survey “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Teen’s</a:t>
            </a:r>
            <a:r>
              <a:rPr lang="en-US" sz="4400" b="1" dirty="0">
                <a:effectLst/>
                <a:latin typeface="+mj-lt"/>
              </a:rPr>
              <a:t> Idols in our school”</a:t>
            </a:r>
            <a:r>
              <a:rPr lang="ru-RU" sz="4400" b="1" dirty="0">
                <a:effectLst/>
                <a:latin typeface="+mj-lt"/>
              </a:rPr>
              <a:t/>
            </a:r>
            <a:br>
              <a:rPr lang="ru-RU" sz="4400" b="1" dirty="0">
                <a:effectLst/>
                <a:latin typeface="+mj-lt"/>
              </a:rPr>
            </a:br>
            <a:endParaRPr lang="ru-RU" sz="4400" dirty="0">
              <a:latin typeface="+mj-lt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04800" y="304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5720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09600" y="6096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u-RU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9" name="Диаграмма 18"/>
          <p:cNvGraphicFramePr/>
          <p:nvPr>
            <p:extLst>
              <p:ext uri="{D42A27DB-BD31-4B8C-83A1-F6EECF244321}">
                <p14:modId xmlns:p14="http://schemas.microsoft.com/office/powerpoint/2010/main" xmlns="" val="108821517"/>
              </p:ext>
            </p:extLst>
          </p:nvPr>
        </p:nvGraphicFramePr>
        <p:xfrm>
          <a:off x="304800" y="1645920"/>
          <a:ext cx="5791200" cy="3901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1065873383"/>
              </p:ext>
            </p:extLst>
          </p:nvPr>
        </p:nvGraphicFramePr>
        <p:xfrm>
          <a:off x="6553200" y="1630680"/>
          <a:ext cx="5379720" cy="3916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31603" y="5753189"/>
            <a:ext cx="2833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teachers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138160" y="5691634"/>
            <a:ext cx="2021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students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91550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" y="320040"/>
            <a:ext cx="11765280" cy="1244358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>
                <a:effectLst/>
              </a:rPr>
              <a:t>Survey “Teen’s Idols in our school”</a:t>
            </a:r>
            <a:br>
              <a:rPr lang="en-US" sz="4400" b="1" dirty="0">
                <a:effectLst/>
              </a:rPr>
            </a:br>
            <a:endParaRPr lang="ru-RU" sz="44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893020145"/>
              </p:ext>
            </p:extLst>
          </p:nvPr>
        </p:nvGraphicFramePr>
        <p:xfrm>
          <a:off x="259080" y="1783080"/>
          <a:ext cx="5730240" cy="3825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157272888"/>
              </p:ext>
            </p:extLst>
          </p:nvPr>
        </p:nvGraphicFramePr>
        <p:xfrm>
          <a:off x="6507480" y="1787437"/>
          <a:ext cx="5418860" cy="383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06880" y="5679608"/>
            <a:ext cx="227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students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002851" y="5679607"/>
            <a:ext cx="21403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3600" b="1" dirty="0">
                <a:solidFill>
                  <a:prstClr val="white"/>
                </a:solidFill>
              </a:rPr>
              <a:t>teachers</a:t>
            </a:r>
            <a:endParaRPr lang="ru-RU" sz="3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29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3" y="240633"/>
            <a:ext cx="8343482" cy="866272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/>
              <a:t>Conclusion</a:t>
            </a:r>
            <a:endParaRPr lang="ru-RU" sz="7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432560"/>
            <a:ext cx="6282876" cy="4861560"/>
          </a:xfrm>
        </p:spPr>
        <p:txBody>
          <a:bodyPr>
            <a:normAutofit fontScale="85000" lnSpcReduction="10000"/>
          </a:bodyPr>
          <a:lstStyle/>
          <a:p>
            <a:pPr marL="457200" indent="-457200"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  <a:effectLst>
                  <a:glow rad="38100">
                    <a:schemeClr val="bg1">
                      <a:lumMod val="50000"/>
                      <a:lumOff val="50000"/>
                      <a:alpha val="20000"/>
                    </a:schemeClr>
                  </a:glow>
                </a:effectLst>
              </a:rPr>
              <a:t>TODAY THE INTERESTS OF YOUTH ARE PRIMARILY FOCUSED AT PERSONAL SELF-REALIZATION, MATERIAL PROSPERITY AND CONFORMITY TO MODERN CANONS OF BEAUTY. </a:t>
            </a:r>
          </a:p>
          <a:p>
            <a:pPr marL="457200" indent="-457200"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2"/>
                </a:solidFill>
              </a:rPr>
              <a:t>INSTAGRAM HELPS TO FOLLOW THE PRIVATE LIFE AND WORK OF THE IDOL. IT IS EASY TO USE AND AVAILABLE TO EVERYBODY.</a:t>
            </a:r>
          </a:p>
          <a:p>
            <a:pPr algn="just">
              <a:lnSpc>
                <a:spcPct val="110000"/>
              </a:lnSpc>
            </a:pPr>
            <a:endParaRPr lang="en-US" sz="2800" b="1" dirty="0">
              <a:effectLst>
                <a:glow rad="38100">
                  <a:schemeClr val="bg1">
                    <a:lumMod val="50000"/>
                    <a:lumOff val="50000"/>
                    <a:alpha val="20000"/>
                  </a:schemeClr>
                </a:glow>
              </a:effectLst>
            </a:endParaRPr>
          </a:p>
          <a:p>
            <a:pPr algn="l"/>
            <a:endParaRPr lang="en-US" dirty="0"/>
          </a:p>
          <a:p>
            <a:pPr algn="l"/>
            <a:r>
              <a:rPr lang="en-US" dirty="0"/>
              <a:t>   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3681" y="1574531"/>
            <a:ext cx="5438272" cy="39427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60451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" y="365760"/>
            <a:ext cx="778764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SELFIE TREND HAS SPREAD NOT ONLY TO TEENS, BUT ALSO TO ADULTS AND IT HAS BECOME VERY POPULAR ALL OVER THE WORLD. 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SUCCESS OF OTHERS IS THE MOTIVATING POWER THAT LEADS TO SELF-IMPROVEMENT, SETTING NEW GOALS AND PRIORITIES, TRYING TO REACH NEW HORIZONS. </a:t>
            </a:r>
          </a:p>
          <a:p>
            <a:pPr algn="just"/>
            <a:endParaRPr 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 SOMEONE'S AMBITIONS ARE SATISFIED, THE DESIRES ARE FULFILLED, THE GOALS ARE ACHIEVED, AND THE PERSON DOESN'T NEED HAVE IDOLS.</a:t>
            </a:r>
          </a:p>
          <a:p>
            <a:endParaRPr lang="en-US" dirty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6930" y="3915518"/>
            <a:ext cx="3763050" cy="24548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6930" y="502919"/>
            <a:ext cx="3759503" cy="2692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8055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118" y="5389200"/>
            <a:ext cx="8686800" cy="1270680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/>
              <a:t>Thanks for attention 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599" y="532144"/>
            <a:ext cx="5699759" cy="381125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720" y="1539240"/>
            <a:ext cx="5867963" cy="34137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85357" y="0"/>
            <a:ext cx="5041783" cy="166199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not make yourself an idol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r>
              <a:rPr 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2nd Commandment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484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500" y="0"/>
            <a:ext cx="9905998" cy="1264920"/>
          </a:xfrm>
        </p:spPr>
        <p:txBody>
          <a:bodyPr>
            <a:normAutofit/>
          </a:bodyPr>
          <a:lstStyle/>
          <a:p>
            <a:pPr algn="ctr"/>
            <a:r>
              <a:rPr lang="en-US" sz="7200" b="1" dirty="0"/>
              <a:t>Our </a:t>
            </a:r>
            <a:r>
              <a:rPr lang="en-US" sz="7200" b="1" dirty="0" smtClean="0"/>
              <a:t>research</a:t>
            </a:r>
            <a:endParaRPr lang="ru-RU" sz="7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728" y="1392294"/>
            <a:ext cx="11832272" cy="2600586"/>
          </a:xfrm>
        </p:spPr>
        <p:txBody>
          <a:bodyPr>
            <a:noAutofit/>
          </a:bodyPr>
          <a:lstStyle/>
          <a:p>
            <a:pPr lvl="0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RESEARCH INSTAGRAM AND LEARN ABOUT ITS HISTORY; 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FIND OUT AND EXPLORE THE MOST POPULAR PROFILES IN INSTAGRAM; 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LEARN THE MOST POPULAR TREND BY MEANS INSTAGRAM; 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INTERVIEW TEACHERS AND TEENS IN THE AGE OF 12-16 YEARS OLD OF OUR SCHOOL ABOUT THEIR IDOLS.</a:t>
            </a:r>
            <a:endParaRPr lang="ru-RU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9204" y="3489960"/>
            <a:ext cx="6406515" cy="301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9569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5757" y="645105"/>
            <a:ext cx="6753826" cy="5247747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520" y="426720"/>
            <a:ext cx="4465320" cy="190500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effectLst/>
              </a:rPr>
              <a:t>The value of </a:t>
            </a:r>
            <a:br>
              <a:rPr lang="en-US" sz="4000" b="1" dirty="0">
                <a:effectLst/>
              </a:rPr>
            </a:br>
            <a:r>
              <a:rPr lang="en-US" sz="4000" b="1" dirty="0">
                <a:effectLst/>
              </a:rPr>
              <a:t>the word idol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2255520"/>
            <a:ext cx="4419600" cy="3637332"/>
          </a:xfrm>
        </p:spPr>
        <p:txBody>
          <a:bodyPr anchor="t">
            <a:noAutofit/>
          </a:bodyPr>
          <a:lstStyle/>
          <a:p>
            <a:pPr algn="just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IDOL IS AN IMAGE, A STATUE OF A PAGAN DEITY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GRAVEN IMAGE, CULT FIGURE. </a:t>
            </a:r>
          </a:p>
          <a:p>
            <a:pPr algn="just"/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SUBJECT OF GOOFY LOVE, BLIND AFFECTION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ADMIRATION,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ADORATION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67389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H="1" flipV="1">
            <a:off x="217885" y="964904"/>
            <a:ext cx="5345683" cy="3630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612" y="4766003"/>
            <a:ext cx="5984595" cy="1895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889703" y="164685"/>
            <a:ext cx="105448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role of </a:t>
            </a:r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Idols </a:t>
            </a:r>
            <a:r>
              <a:rPr 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the formation of personality 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964904"/>
            <a:ext cx="6052097" cy="3630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783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780" y="-6836"/>
            <a:ext cx="6864220" cy="6864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9" y="2331720"/>
            <a:ext cx="5254161" cy="4389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3282" y="276837"/>
            <a:ext cx="47817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role of </a:t>
            </a:r>
            <a:r>
              <a:rPr lang="en-US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Idols </a:t>
            </a:r>
            <a:r>
              <a:rPr 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 the formation of personality </a:t>
            </a:r>
            <a:endParaRPr lang="ru-RU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406" y="3425274"/>
            <a:ext cx="13188" cy="74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9406" y="3425274"/>
            <a:ext cx="13188" cy="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93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15213"/>
            <a:ext cx="11963400" cy="793102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err="1"/>
              <a:t>Instagram</a:t>
            </a:r>
            <a:endParaRPr lang="ru-RU" sz="7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640" y="1455908"/>
            <a:ext cx="5105400" cy="5173491"/>
          </a:xfrm>
        </p:spPr>
        <p:txBody>
          <a:bodyPr>
            <a:normAutofit/>
          </a:bodyPr>
          <a:lstStyle/>
          <a:p>
            <a:pPr algn="l"/>
            <a:endParaRPr lang="en-US" sz="3600" b="1" dirty="0">
              <a:effectLst/>
            </a:endParaRPr>
          </a:p>
          <a:p>
            <a:pPr algn="l"/>
            <a:r>
              <a:rPr 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FREE APPLICATION FOR SHARING PHOTOS AND VIDEO WITH SOCIAL NETWORKING ELEMENTS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3856" y="1552872"/>
            <a:ext cx="6437314" cy="46345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0648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20591" b="1"/>
          <a:stretch/>
        </p:blipFill>
        <p:spPr>
          <a:xfrm>
            <a:off x="7574535" y="10"/>
            <a:ext cx="4617465" cy="4273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11384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012" y="4363271"/>
            <a:ext cx="8676222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Selena </a:t>
            </a:r>
            <a:r>
              <a:rPr lang="en-US" sz="7200" b="1" dirty="0" err="1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gomez</a:t>
            </a:r>
            <a:endParaRPr lang="en-US" sz="7200" b="1" dirty="0">
              <a:effectLst>
                <a:glow rad="38100">
                  <a:schemeClr val="bg1">
                    <a:lumMod val="65000"/>
                    <a:lumOff val="35000"/>
                    <a:alpha val="50000"/>
                  </a:schemeClr>
                </a:glow>
                <a:outerShdw blurRad="28575" dist="31750" dir="13200000" algn="tl" rotWithShape="0">
                  <a:srgbClr val="000000">
                    <a:alpha val="25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" y="5683851"/>
            <a:ext cx="12039600" cy="722243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</a:rPr>
              <a:t>AN AMERICAN ACTRESS, A SINGER, A PHILANTHROPIST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44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blipFill rotWithShape="1">
            <a:blip r:embed="rId2">
              <a:duotone>
                <a:schemeClr val="bg2">
                  <a:shade val="28000"/>
                  <a:satMod val="94000"/>
                  <a:lumMod val="20000"/>
                </a:schemeClr>
                <a:schemeClr val="bg2">
                  <a:tint val="94000"/>
                  <a:shade val="84000"/>
                  <a:satMod val="148000"/>
                  <a:lumMod val="114000"/>
                </a:schemeClr>
              </a:duotone>
            </a:blip>
            <a:stretch/>
          </a:blipFill>
          <a:ln>
            <a:noFill/>
          </a:ln>
          <a:effectLst/>
        </p:spPr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8646" r="44897" b="1"/>
          <a:stretch/>
        </p:blipFill>
        <p:spPr>
          <a:xfrm>
            <a:off x="7574535" y="10"/>
            <a:ext cx="4617465" cy="4273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308" r="1" b="1"/>
          <a:stretch/>
        </p:blipFill>
        <p:spPr>
          <a:xfrm>
            <a:off x="20" y="10"/>
            <a:ext cx="7574515" cy="42738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7889" y="4530911"/>
            <a:ext cx="8676222" cy="106680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7200" b="1" dirty="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rPr>
              <a:t>BEYONCE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0560" y="5805771"/>
            <a:ext cx="11292840" cy="722243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AN AMERICAN SINGER, A SONGWRITER, AN ACTRESS</a:t>
            </a:r>
          </a:p>
          <a:p>
            <a:pPr algn="ctr"/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xmlns="" val="16315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TM03457485[[fn=Сетчатая]]</Template>
  <TotalTime>1244</TotalTime>
  <Words>577</Words>
  <Application>Microsoft Office PowerPoint</Application>
  <PresentationFormat>Произвольный</PresentationFormat>
  <Paragraphs>112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Сетка</vt:lpstr>
      <vt:lpstr>«The Idols of younger generation»  (by means social network Instagram)  </vt:lpstr>
      <vt:lpstr>Слайд 2</vt:lpstr>
      <vt:lpstr>Our research</vt:lpstr>
      <vt:lpstr>The value of  the word idol </vt:lpstr>
      <vt:lpstr>Слайд 5</vt:lpstr>
      <vt:lpstr>Слайд 6</vt:lpstr>
      <vt:lpstr>Instagram</vt:lpstr>
      <vt:lpstr>Selena gomez</vt:lpstr>
      <vt:lpstr>BEYONCE</vt:lpstr>
      <vt:lpstr>KIM KARDASHIAN</vt:lpstr>
      <vt:lpstr>Kylie jenner</vt:lpstr>
      <vt:lpstr>Cristiano Ronaldo </vt:lpstr>
      <vt:lpstr>Lionel Messi </vt:lpstr>
      <vt:lpstr>Selfie as subculture  </vt:lpstr>
      <vt:lpstr>Selfie types</vt:lpstr>
      <vt:lpstr>Our profiles in instagram</vt:lpstr>
      <vt:lpstr>Sociological studies   </vt:lpstr>
      <vt:lpstr>Слайд 18</vt:lpstr>
      <vt:lpstr>Survey “Teen’s Idols in our school” (teachers)</vt:lpstr>
      <vt:lpstr>Survey “Teen’s Idols in our school” (students)</vt:lpstr>
      <vt:lpstr>Слайд 21</vt:lpstr>
      <vt:lpstr>  </vt:lpstr>
      <vt:lpstr>Survey “Teen’s Idols in our school” </vt:lpstr>
      <vt:lpstr>Conclusion</vt:lpstr>
      <vt:lpstr>Слайд 25</vt:lpstr>
      <vt:lpstr>Thanks for attention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«The Idols of younger generation»  (by means social network Instagram)</dc:title>
  <dc:creator>Blink Y</dc:creator>
  <cp:lastModifiedBy>Дмитрий</cp:lastModifiedBy>
  <cp:revision>60</cp:revision>
  <dcterms:created xsi:type="dcterms:W3CDTF">2017-02-24T18:19:45Z</dcterms:created>
  <dcterms:modified xsi:type="dcterms:W3CDTF">2017-03-03T10:03:16Z</dcterms:modified>
</cp:coreProperties>
</file>